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6"/>
  </p:notesMasterIdLst>
  <p:sldIdLst>
    <p:sldId id="258" r:id="rId3"/>
    <p:sldId id="256" r:id="rId4"/>
    <p:sldId id="278" r:id="rId5"/>
    <p:sldId id="275" r:id="rId6"/>
    <p:sldId id="276" r:id="rId7"/>
    <p:sldId id="277" r:id="rId8"/>
    <p:sldId id="265" r:id="rId9"/>
    <p:sldId id="270" r:id="rId10"/>
    <p:sldId id="261" r:id="rId11"/>
    <p:sldId id="271" r:id="rId12"/>
    <p:sldId id="272"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A1DAD-29E6-441A-B3F1-45CDE2D73881}"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FADEB-F255-42DD-8059-D7BF8973F93A}" type="slidenum">
              <a:rPr lang="en-US" smtClean="0"/>
              <a:t>‹#›</a:t>
            </a:fld>
            <a:endParaRPr lang="en-US"/>
          </a:p>
        </p:txBody>
      </p:sp>
    </p:spTree>
    <p:extLst>
      <p:ext uri="{BB962C8B-B14F-4D97-AF65-F5344CB8AC3E}">
        <p14:creationId xmlns:p14="http://schemas.microsoft.com/office/powerpoint/2010/main" val="191142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you shouldn’t have to take too many notes today.  I’ve got handouts containing pretty much everything I’m going to talk about.  There is also a card in the folder that has my contact information. </a:t>
            </a:r>
          </a:p>
          <a:p>
            <a:endParaRPr lang="en-US" dirty="0"/>
          </a:p>
          <a:p>
            <a:r>
              <a:rPr lang="en-US" dirty="0"/>
              <a:t>Rural Development doesn’t have an advertising budget, so you won’t see us on TV or hear about us on the radio.  We get the word out by doing a lot of outreach at events like this.   We tend to leverage a lot of funding with nonprofits and local units of government so everyone kind of knows who we are and what we do. </a:t>
            </a:r>
          </a:p>
          <a:p>
            <a:endParaRPr lang="en-US" dirty="0"/>
          </a:p>
          <a:p>
            <a:r>
              <a:rPr lang="en-US" dirty="0"/>
              <a:t>We do a lot.  Every year we obligate around a billion dollars in Michigan among all the programs we have to offer.  About $650 million of that </a:t>
            </a:r>
            <a:r>
              <a:rPr lang="en-US" altLang="en-US" dirty="0">
                <a:latin typeface="Times" panose="02020603050405020304" pitchFamily="18" charset="0"/>
              </a:rPr>
              <a:t>is from our SFH housing programs alone.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BF3C5-E435-9E40-B3BC-61ACE8D7A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767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take a mortgage if the loan is less than $7,500.  Nothing to foreclose in if there is no mortgage.</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11</a:t>
            </a:fld>
            <a:endParaRPr lang="en-US"/>
          </a:p>
        </p:txBody>
      </p:sp>
    </p:spTree>
    <p:extLst>
      <p:ext uri="{BB962C8B-B14F-4D97-AF65-F5344CB8AC3E}">
        <p14:creationId xmlns:p14="http://schemas.microsoft.com/office/powerpoint/2010/main" val="181503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The second home repair program is the 504 loan.  </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You don’t have to be 62 years of age to qualify for this program.   You do have to have repayment ability and acceptable credit.   </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3</a:t>
            </a:fld>
            <a:endParaRPr lang="en-US"/>
          </a:p>
        </p:txBody>
      </p:sp>
    </p:spTree>
    <p:extLst>
      <p:ext uri="{BB962C8B-B14F-4D97-AF65-F5344CB8AC3E}">
        <p14:creationId xmlns:p14="http://schemas.microsoft.com/office/powerpoint/2010/main" val="145973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endParaRPr lang="en-US" dirty="0"/>
          </a:p>
          <a:p>
            <a:r>
              <a:rPr lang="en-US" dirty="0"/>
              <a:t>Very low is defined as 50% or less of median income. </a:t>
            </a:r>
          </a:p>
          <a:p>
            <a:endParaRPr lang="en-US" dirty="0"/>
          </a:p>
          <a:p>
            <a:r>
              <a:rPr lang="en-US" dirty="0"/>
              <a:t>For example a 1-4 person household in Clinton, Eaton or Ingham Counties would have to have income of less than $36,950.  A 5-8 person household would be $48,800.  </a:t>
            </a:r>
          </a:p>
          <a:p>
            <a:endParaRPr lang="en-US" dirty="0"/>
          </a:p>
          <a:p>
            <a:r>
              <a:rPr lang="en-US" dirty="0"/>
              <a:t>Credit is not an issue in the grant program.  We don’t look at credit, with one exception.    You just can’t be delinquent on a federal debt. </a:t>
            </a:r>
          </a:p>
          <a:p>
            <a:endParaRPr lang="en-US" dirty="0"/>
          </a:p>
          <a:p>
            <a:r>
              <a:rPr lang="en-US" dirty="0"/>
              <a:t>Grant recipients must sign a grant agreement that says the grant must be repaid if they cease to occupy the house w/in 3 years of getting that grant. </a:t>
            </a:r>
          </a:p>
        </p:txBody>
      </p:sp>
      <p:sp>
        <p:nvSpPr>
          <p:cNvPr id="4" name="Slide Number Placeholder 3"/>
          <p:cNvSpPr>
            <a:spLocks noGrp="1"/>
          </p:cNvSpPr>
          <p:nvPr>
            <p:ph type="sldNum" sz="quarter" idx="10"/>
          </p:nvPr>
        </p:nvSpPr>
        <p:spPr/>
        <p:txBody>
          <a:bodyPr/>
          <a:lstStyle/>
          <a:p>
            <a:fld id="{6C5BF3C5-E435-9E40-B3BC-61ACE8D7ACD6}" type="slidenum">
              <a:rPr lang="en-US" smtClean="0"/>
              <a:t>4</a:t>
            </a:fld>
            <a:endParaRPr lang="en-US"/>
          </a:p>
        </p:txBody>
      </p:sp>
    </p:spTree>
    <p:extLst>
      <p:ext uri="{BB962C8B-B14F-4D97-AF65-F5344CB8AC3E}">
        <p14:creationId xmlns:p14="http://schemas.microsoft.com/office/powerpoint/2010/main" val="101836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endParaRPr lang="en-US" dirty="0"/>
          </a:p>
          <a:p>
            <a:r>
              <a:rPr lang="en-US" dirty="0"/>
              <a:t>We do leverage funds with a lot of other sources.  Community Action Agencies,  Local Units of government, nonprofit organizations.</a:t>
            </a:r>
          </a:p>
        </p:txBody>
      </p:sp>
      <p:sp>
        <p:nvSpPr>
          <p:cNvPr id="4" name="Slide Number Placeholder 3"/>
          <p:cNvSpPr>
            <a:spLocks noGrp="1"/>
          </p:cNvSpPr>
          <p:nvPr>
            <p:ph type="sldNum" sz="quarter" idx="10"/>
          </p:nvPr>
        </p:nvSpPr>
        <p:spPr/>
        <p:txBody>
          <a:bodyPr/>
          <a:lstStyle/>
          <a:p>
            <a:fld id="{6C5BF3C5-E435-9E40-B3BC-61ACE8D7ACD6}" type="slidenum">
              <a:rPr lang="en-US" smtClean="0"/>
              <a:t>5</a:t>
            </a:fld>
            <a:endParaRPr lang="en-US"/>
          </a:p>
        </p:txBody>
      </p:sp>
    </p:spTree>
    <p:extLst>
      <p:ext uri="{BB962C8B-B14F-4D97-AF65-F5344CB8AC3E}">
        <p14:creationId xmlns:p14="http://schemas.microsoft.com/office/powerpoint/2010/main" val="60539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grant amount recently increase from $7,500 to $10,000.  </a:t>
            </a:r>
          </a:p>
          <a:p>
            <a:endParaRPr lang="en-US" dirty="0"/>
          </a:p>
          <a:p>
            <a:r>
              <a:rPr lang="en-US" dirty="0"/>
              <a:t>Each year we obligate 200-300 grants for $1 to $1.2 million dollars. </a:t>
            </a:r>
          </a:p>
        </p:txBody>
      </p:sp>
      <p:sp>
        <p:nvSpPr>
          <p:cNvPr id="4" name="Slide Number Placeholder 3"/>
          <p:cNvSpPr>
            <a:spLocks noGrp="1"/>
          </p:cNvSpPr>
          <p:nvPr>
            <p:ph type="sldNum" sz="quarter" idx="10"/>
          </p:nvPr>
        </p:nvSpPr>
        <p:spPr/>
        <p:txBody>
          <a:bodyPr/>
          <a:lstStyle/>
          <a:p>
            <a:fld id="{6C5BF3C5-E435-9E40-B3BC-61ACE8D7ACD6}" type="slidenum">
              <a:rPr lang="en-US" smtClean="0"/>
              <a:t>6</a:t>
            </a:fld>
            <a:endParaRPr lang="en-US"/>
          </a:p>
        </p:txBody>
      </p:sp>
    </p:spTree>
    <p:extLst>
      <p:ext uri="{BB962C8B-B14F-4D97-AF65-F5344CB8AC3E}">
        <p14:creationId xmlns:p14="http://schemas.microsoft.com/office/powerpoint/2010/main" val="8737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The second home repair program is the 504 loan.  </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You don’t have to be 62 years of age to qualify for this program.   You do have to have repayment ability and acceptable credit.   </a:t>
            </a: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7</a:t>
            </a:fld>
            <a:endParaRPr lang="en-US"/>
          </a:p>
        </p:txBody>
      </p:sp>
    </p:spTree>
    <p:extLst>
      <p:ext uri="{BB962C8B-B14F-4D97-AF65-F5344CB8AC3E}">
        <p14:creationId xmlns:p14="http://schemas.microsoft.com/office/powerpoint/2010/main" val="233209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Times" panose="02020603050405020304" pitchFamily="18" charset="0"/>
              </a:rPr>
              <a:t>**  </a:t>
            </a:r>
            <a:r>
              <a:rPr lang="en-US" altLang="en-US" dirty="0">
                <a:latin typeface="Times" panose="02020603050405020304" pitchFamily="18" charset="0"/>
              </a:rPr>
              <a:t>The very low income limits are the same as for the grant program. </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Credit doesn’t have to be perfect.   If there are instances of adverse credit, we would want to know how it was beyond your control.  Medical, loss of a job, etc. </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The loan is amortized for 20 years at 1% interest. That works out to about $4.50 per every thousand dollars borrowed. </a:t>
            </a:r>
          </a:p>
          <a:p>
            <a:pPr eaLnBrk="1" hangingPunct="1"/>
            <a:endParaRPr lang="en-US" altLang="en-US" dirty="0">
              <a:latin typeface="Times"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t>8</a:t>
            </a:fld>
            <a:endParaRPr lang="en-US"/>
          </a:p>
        </p:txBody>
      </p:sp>
    </p:spTree>
    <p:extLst>
      <p:ext uri="{BB962C8B-B14F-4D97-AF65-F5344CB8AC3E}">
        <p14:creationId xmlns:p14="http://schemas.microsoft.com/office/powerpoint/2010/main" val="91613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 funds can only be used to resolve health and safety issues.  Loan funds can be used for health and safety issues.  They can also be used to improve or modernize the house.  New cabinets, windows, etc. </a:t>
            </a:r>
          </a:p>
        </p:txBody>
      </p:sp>
      <p:sp>
        <p:nvSpPr>
          <p:cNvPr id="4" name="Slide Number Placeholder 3"/>
          <p:cNvSpPr>
            <a:spLocks noGrp="1"/>
          </p:cNvSpPr>
          <p:nvPr>
            <p:ph type="sldNum" sz="quarter" idx="10"/>
          </p:nvPr>
        </p:nvSpPr>
        <p:spPr/>
        <p:txBody>
          <a:bodyPr/>
          <a:lstStyle/>
          <a:p>
            <a:fld id="{6C5BF3C5-E435-9E40-B3BC-61ACE8D7ACD6}" type="slidenum">
              <a:rPr lang="en-US" smtClean="0"/>
              <a:t>9</a:t>
            </a:fld>
            <a:endParaRPr lang="en-US"/>
          </a:p>
        </p:txBody>
      </p:sp>
    </p:spTree>
    <p:extLst>
      <p:ext uri="{BB962C8B-B14F-4D97-AF65-F5344CB8AC3E}">
        <p14:creationId xmlns:p14="http://schemas.microsoft.com/office/powerpoint/2010/main" val="322178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loan amount just increased from $20,000 to $40,000 and we can work with partners. </a:t>
            </a:r>
          </a:p>
        </p:txBody>
      </p:sp>
      <p:sp>
        <p:nvSpPr>
          <p:cNvPr id="4" name="Slide Number Placeholder 3"/>
          <p:cNvSpPr>
            <a:spLocks noGrp="1"/>
          </p:cNvSpPr>
          <p:nvPr>
            <p:ph type="sldNum" sz="quarter" idx="10"/>
          </p:nvPr>
        </p:nvSpPr>
        <p:spPr/>
        <p:txBody>
          <a:bodyPr/>
          <a:lstStyle/>
          <a:p>
            <a:fld id="{6C5BF3C5-E435-9E40-B3BC-61ACE8D7ACD6}" type="slidenum">
              <a:rPr lang="en-US" smtClean="0"/>
              <a:t>10</a:t>
            </a:fld>
            <a:endParaRPr lang="en-US"/>
          </a:p>
        </p:txBody>
      </p:sp>
    </p:spTree>
    <p:extLst>
      <p:ext uri="{BB962C8B-B14F-4D97-AF65-F5344CB8AC3E}">
        <p14:creationId xmlns:p14="http://schemas.microsoft.com/office/powerpoint/2010/main" val="102015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72A8-4CFA-4D7B-A344-9417467496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414A24-E267-455D-AA5A-6AD1A9430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B4224-B71C-43C9-9DD1-E5237D3FCAF4}"/>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5" name="Footer Placeholder 4">
            <a:extLst>
              <a:ext uri="{FF2B5EF4-FFF2-40B4-BE49-F238E27FC236}">
                <a16:creationId xmlns:a16="http://schemas.microsoft.com/office/drawing/2014/main" id="{475DF776-DEE8-4D33-84D9-A685684C4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A72D6-C1C7-45D8-ADD8-E70FA1F0CCA3}"/>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199474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869B-F939-4A81-9570-937AF5E11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AAD342-69CF-4041-9EE2-1856606689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E11BC-0922-41B6-B024-77102A41C355}"/>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5" name="Footer Placeholder 4">
            <a:extLst>
              <a:ext uri="{FF2B5EF4-FFF2-40B4-BE49-F238E27FC236}">
                <a16:creationId xmlns:a16="http://schemas.microsoft.com/office/drawing/2014/main" id="{E50D6F8B-6856-4727-A178-27C032AA9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5DBC4-97EB-4C66-9CBF-65892066E19A}"/>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132134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0280D0-B6F4-4D79-9AC7-052D3C5C16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3CF6A9-F7CF-40FC-B679-46E4DCBDE7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85B13-3DE1-4E3A-A203-58546EC04414}"/>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5" name="Footer Placeholder 4">
            <a:extLst>
              <a:ext uri="{FF2B5EF4-FFF2-40B4-BE49-F238E27FC236}">
                <a16:creationId xmlns:a16="http://schemas.microsoft.com/office/drawing/2014/main" id="{CE624530-E201-4A1E-9443-8A7CC2F61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F7E1-D37D-4218-A16E-36C88E640D2F}"/>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1130882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Design 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0515600" cy="1325563"/>
          </a:xfrm>
          <a:prstGeom prst="rect">
            <a:avLst/>
          </a:prstGeom>
        </p:spPr>
        <p:txBody>
          <a:bodyPr/>
          <a:lstStyle>
            <a:lvl1pPr>
              <a:defRPr sz="3200">
                <a:solidFill>
                  <a:schemeClr val="bg1"/>
                </a:solidFill>
                <a:latin typeface="Calibri" charset="0"/>
                <a:ea typeface="Calibri" charset="0"/>
                <a:cs typeface="Calibri" charset="0"/>
              </a:defRPr>
            </a:lvl1pPr>
          </a:lstStyle>
          <a:p>
            <a:r>
              <a:rPr lang="en-US" dirty="0"/>
              <a:t>Calibri 32pt White (slide design option 3)</a:t>
            </a:r>
          </a:p>
        </p:txBody>
      </p:sp>
      <p:sp>
        <p:nvSpPr>
          <p:cNvPr id="3" name="Text Placeholder 2"/>
          <p:cNvSpPr>
            <a:spLocks noGrp="1"/>
          </p:cNvSpPr>
          <p:nvPr>
            <p:ph type="body" idx="1" hasCustomPrompt="1"/>
          </p:nvPr>
        </p:nvSpPr>
        <p:spPr>
          <a:xfrm>
            <a:off x="839788" y="1554163"/>
            <a:ext cx="8739110" cy="823912"/>
          </a:xfrm>
          <a:prstGeom prst="rect">
            <a:avLst/>
          </a:prstGeom>
        </p:spPr>
        <p:txBody>
          <a:bodyPr anchor="b"/>
          <a:lstStyle>
            <a:lvl1pPr marL="0" indent="0">
              <a:buNone/>
              <a:defRPr sz="2200" b="0" baseline="0">
                <a:solidFill>
                  <a:srgbClr val="0031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Blue (text color R-0 G-49 B-66)</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00000"/>
              </a:lnSpc>
              <a:buClr>
                <a:srgbClr val="456F61"/>
              </a:buClr>
              <a:defRPr sz="2000" baseline="0">
                <a:solidFill>
                  <a:srgbClr val="6C6C6C"/>
                </a:solidFill>
                <a:latin typeface="Calibri" charset="0"/>
                <a:ea typeface="Calibri" charset="0"/>
                <a:cs typeface="Calibri" charset="0"/>
              </a:defRPr>
            </a:lvl1pPr>
            <a:lvl2pPr>
              <a:lnSpc>
                <a:spcPct val="100000"/>
              </a:lnSpc>
              <a:buClr>
                <a:srgbClr val="456F61"/>
              </a:buClr>
              <a:defRPr sz="1800" baseline="0">
                <a:solidFill>
                  <a:srgbClr val="6C6C6C"/>
                </a:solidFill>
                <a:latin typeface="Calibri" charset="0"/>
                <a:ea typeface="Calibri" charset="0"/>
                <a:cs typeface="Calibri" charset="0"/>
              </a:defRPr>
            </a:lvl2pPr>
            <a:lvl3pPr>
              <a:lnSpc>
                <a:spcPct val="100000"/>
              </a:lnSpc>
              <a:buClr>
                <a:srgbClr val="456F61"/>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3198613446"/>
      </p:ext>
    </p:extLst>
  </p:cSld>
  <p:clrMapOvr>
    <a:masterClrMapping/>
  </p:clrMapOvr>
  <p:transition spd="slow">
    <p:randomBar dir="vert"/>
  </p:transition>
  <p:extLst>
    <p:ext uri="{DCECCB84-F9BA-43D5-87BE-67443E8EF086}">
      <p15:sldGuideLst xmlns:p15="http://schemas.microsoft.com/office/powerpoint/2012/main">
        <p15:guide id="1" pos="240">
          <p15:clr>
            <a:srgbClr val="FBAE40"/>
          </p15:clr>
        </p15:guide>
        <p15:guide id="2" orient="horz" pos="144">
          <p15:clr>
            <a:srgbClr val="FBAE40"/>
          </p15:clr>
        </p15:guide>
        <p15:guide id="3" orient="horz" pos="1296">
          <p15:clr>
            <a:srgbClr val="FBAE40"/>
          </p15:clr>
        </p15:guide>
        <p15:guide id="4"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Design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32743"/>
            <a:ext cx="10515600" cy="1325563"/>
          </a:xfrm>
          <a:prstGeom prst="rect">
            <a:avLst/>
          </a:prstGeom>
        </p:spPr>
        <p:txBody>
          <a:bodyPr/>
          <a:lstStyle>
            <a:lvl1pPr>
              <a:defRPr sz="3200">
                <a:solidFill>
                  <a:srgbClr val="003142"/>
                </a:solidFill>
                <a:latin typeface="Calibri" charset="0"/>
                <a:ea typeface="Calibri" charset="0"/>
                <a:cs typeface="Calibri" charset="0"/>
              </a:defRPr>
            </a:lvl1pPr>
          </a:lstStyle>
          <a:p>
            <a:r>
              <a:rPr lang="en-US" dirty="0"/>
              <a:t>Calibri 32pt USDA RD Blue (slide design option 2)</a:t>
            </a:r>
          </a:p>
        </p:txBody>
      </p:sp>
      <p:sp>
        <p:nvSpPr>
          <p:cNvPr id="3" name="Text Placeholder 2"/>
          <p:cNvSpPr>
            <a:spLocks noGrp="1"/>
          </p:cNvSpPr>
          <p:nvPr>
            <p:ph type="body" idx="1" hasCustomPrompt="1"/>
          </p:nvPr>
        </p:nvSpPr>
        <p:spPr>
          <a:xfrm>
            <a:off x="839788" y="1554163"/>
            <a:ext cx="8215002" cy="823912"/>
          </a:xfrm>
          <a:prstGeom prst="rect">
            <a:avLst/>
          </a:prstGeom>
        </p:spPr>
        <p:txBody>
          <a:bodyPr anchor="b"/>
          <a:lstStyle>
            <a:lvl1pPr marL="0" indent="0">
              <a:buNone/>
              <a:defRPr sz="2200" b="0" baseline="0">
                <a:solidFill>
                  <a:srgbClr val="456F6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Green (text color R-69 G-111 B-97</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00000"/>
              </a:lnSpc>
              <a:buClr>
                <a:srgbClr val="003142"/>
              </a:buClr>
              <a:defRPr sz="2000" baseline="0">
                <a:solidFill>
                  <a:srgbClr val="6C6C6C"/>
                </a:solidFill>
                <a:latin typeface="Calibri" charset="0"/>
                <a:ea typeface="Calibri" charset="0"/>
                <a:cs typeface="Calibri" charset="0"/>
              </a:defRPr>
            </a:lvl1pPr>
            <a:lvl2pPr>
              <a:lnSpc>
                <a:spcPct val="100000"/>
              </a:lnSpc>
              <a:buClr>
                <a:srgbClr val="003142"/>
              </a:buClr>
              <a:defRPr sz="1800" baseline="0">
                <a:solidFill>
                  <a:srgbClr val="6C6C6C"/>
                </a:solidFill>
                <a:latin typeface="Calibri" charset="0"/>
                <a:ea typeface="Calibri" charset="0"/>
                <a:cs typeface="Calibri" charset="0"/>
              </a:defRPr>
            </a:lvl2pPr>
            <a:lvl3pPr>
              <a:lnSpc>
                <a:spcPct val="100000"/>
              </a:lnSpc>
              <a:buClr>
                <a:srgbClr val="003142"/>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2952364694"/>
      </p:ext>
    </p:extLst>
  </p:cSld>
  <p:clrMapOvr>
    <a:masterClrMapping/>
  </p:clrMapOvr>
  <p:transition spd="slow">
    <p:randomBar dir="vert"/>
  </p:transition>
  <p:extLst>
    <p:ext uri="{DCECCB84-F9BA-43D5-87BE-67443E8EF086}">
      <p15:sldGuideLst xmlns:p15="http://schemas.microsoft.com/office/powerpoint/2012/main">
        <p15:guide id="1" pos="240">
          <p15:clr>
            <a:srgbClr val="FBAE40"/>
          </p15:clr>
        </p15:guide>
        <p15:guide id="2" orient="horz" pos="144">
          <p15:clr>
            <a:srgbClr val="FBAE40"/>
          </p15:clr>
        </p15:guide>
        <p15:guide id="3" orient="horz" pos="1296">
          <p15:clr>
            <a:srgbClr val="FBAE40"/>
          </p15:clr>
        </p15:guide>
        <p15:guide id="4" pos="5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le Page ">
    <p:bg>
      <p:bgPr>
        <a:solidFill>
          <a:srgbClr val="00314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8568" y="5040239"/>
            <a:ext cx="10515600" cy="623416"/>
          </a:xfrm>
          <a:prstGeom prst="rect">
            <a:avLst/>
          </a:prstGeom>
        </p:spPr>
        <p:txBody>
          <a:bodyPr/>
          <a:lstStyle>
            <a:lvl1pPr algn="r">
              <a:defRPr b="1">
                <a:solidFill>
                  <a:schemeClr val="bg1"/>
                </a:solidFill>
                <a:latin typeface="Calibri" charset="0"/>
                <a:ea typeface="Calibri" charset="0"/>
                <a:cs typeface="Calibri" charset="0"/>
              </a:defRPr>
            </a:lvl1pPr>
          </a:lstStyle>
          <a:p>
            <a:r>
              <a:rPr lang="en-US" dirty="0"/>
              <a:t>Header Calibri 44pt White</a:t>
            </a:r>
          </a:p>
        </p:txBody>
      </p:sp>
      <p:sp>
        <p:nvSpPr>
          <p:cNvPr id="3" name="Text Placeholder 2"/>
          <p:cNvSpPr>
            <a:spLocks noGrp="1"/>
          </p:cNvSpPr>
          <p:nvPr>
            <p:ph type="body" idx="1" hasCustomPrompt="1"/>
          </p:nvPr>
        </p:nvSpPr>
        <p:spPr>
          <a:xfrm>
            <a:off x="6476381" y="3697852"/>
            <a:ext cx="5157787" cy="823912"/>
          </a:xfrm>
          <a:prstGeom prst="rect">
            <a:avLst/>
          </a:prstGeom>
        </p:spPr>
        <p:txBody>
          <a:bodyPr anchor="b"/>
          <a:lstStyle>
            <a:lvl1pPr marL="0" indent="0" algn="r">
              <a:buNone/>
              <a:defRPr sz="2000" b="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Presented by [add name]</a:t>
            </a:r>
          </a:p>
        </p:txBody>
      </p:sp>
      <p:sp>
        <p:nvSpPr>
          <p:cNvPr id="5" name="Text Placeholder 4"/>
          <p:cNvSpPr>
            <a:spLocks noGrp="1"/>
          </p:cNvSpPr>
          <p:nvPr>
            <p:ph type="body" sz="quarter" idx="3" hasCustomPrompt="1"/>
          </p:nvPr>
        </p:nvSpPr>
        <p:spPr>
          <a:xfrm>
            <a:off x="1118569" y="5876693"/>
            <a:ext cx="10515600" cy="555117"/>
          </a:xfrm>
          <a:prstGeom prst="rect">
            <a:avLst/>
          </a:prstGeom>
        </p:spPr>
        <p:txBody>
          <a:bodyPr anchor="b"/>
          <a:lstStyle>
            <a:lvl1pPr marL="0" indent="0" algn="r">
              <a:buNone/>
              <a:defRPr sz="3500" b="0" i="1">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Secondary Header Calibri 35pt italic white</a:t>
            </a:r>
          </a:p>
        </p:txBody>
      </p:sp>
    </p:spTree>
    <p:extLst>
      <p:ext uri="{BB962C8B-B14F-4D97-AF65-F5344CB8AC3E}">
        <p14:creationId xmlns:p14="http://schemas.microsoft.com/office/powerpoint/2010/main" val="205474153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817F-8374-487A-95B4-EA47933C5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ECCA4-93DB-4374-AA19-FE4A69FD6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FE86F-B72E-4ADC-803F-572F4EE5D81D}"/>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5" name="Footer Placeholder 4">
            <a:extLst>
              <a:ext uri="{FF2B5EF4-FFF2-40B4-BE49-F238E27FC236}">
                <a16:creationId xmlns:a16="http://schemas.microsoft.com/office/drawing/2014/main" id="{43314FF0-6BD8-4569-A77E-AADEC201E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44D4E-0CCD-485D-929C-06AB008D8EA0}"/>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343642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17D8-267C-45CB-9F31-BF66FFB93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63535-FE19-48C1-9DD7-49D35F6E6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7F6D1-30C8-4054-B535-73AC27DC9798}"/>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5" name="Footer Placeholder 4">
            <a:extLst>
              <a:ext uri="{FF2B5EF4-FFF2-40B4-BE49-F238E27FC236}">
                <a16:creationId xmlns:a16="http://schemas.microsoft.com/office/drawing/2014/main" id="{57A7AA31-4CBE-426C-97D7-1FC0111BD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71B09-B231-4C5A-A15D-E60720E8AB53}"/>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120808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C6E2-B9DD-4C1F-B0B6-13662A355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3E387-D7AF-465B-8111-20576B12A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DA3904-BC09-48DB-9A3F-8AD7F47EB7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F714F-A3E3-4786-9450-FAF4BC46FF5D}"/>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6" name="Footer Placeholder 5">
            <a:extLst>
              <a:ext uri="{FF2B5EF4-FFF2-40B4-BE49-F238E27FC236}">
                <a16:creationId xmlns:a16="http://schemas.microsoft.com/office/drawing/2014/main" id="{3EADB369-E789-44DF-B7A0-2A00AEB60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0B67F-EE18-47AB-9F80-87E3586CAE13}"/>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57483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5906-01C3-4A3B-A503-4D95DA23E7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CBFEBC-62B0-43CF-915F-301994689C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5D0A0-7237-4CA9-B386-28CC553F60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77B40-AC1C-4920-A7AE-EB6945BA5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BC266B-CB57-429A-B176-759D1557BF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4B7A66-E8A4-4142-A0C5-79075549F466}"/>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8" name="Footer Placeholder 7">
            <a:extLst>
              <a:ext uri="{FF2B5EF4-FFF2-40B4-BE49-F238E27FC236}">
                <a16:creationId xmlns:a16="http://schemas.microsoft.com/office/drawing/2014/main" id="{048417B4-EDDF-47DB-AE85-D20CF0640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D5E2A-9147-4F38-9ABF-9750A2C2F220}"/>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11645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FFA-EAF0-425B-97B8-7DB025C96F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F197AE-B88E-4C10-A209-736E8AEBBF3B}"/>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4" name="Footer Placeholder 3">
            <a:extLst>
              <a:ext uri="{FF2B5EF4-FFF2-40B4-BE49-F238E27FC236}">
                <a16:creationId xmlns:a16="http://schemas.microsoft.com/office/drawing/2014/main" id="{6E903AF7-1BBF-4115-BDFC-233F5B372E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71A870-CA29-4BB0-97E0-E4EAB85ABC0E}"/>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348033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0C632-04E2-4793-A281-E09E651239F4}"/>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3" name="Footer Placeholder 2">
            <a:extLst>
              <a:ext uri="{FF2B5EF4-FFF2-40B4-BE49-F238E27FC236}">
                <a16:creationId xmlns:a16="http://schemas.microsoft.com/office/drawing/2014/main" id="{27B4EEA8-F8A5-4E34-A746-471DD0FDB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37A4D3-2FC3-4C84-AACF-1A6A8F5737D2}"/>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367883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EB52-358B-4862-AE17-2EF4EDA08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D5D30-F961-4E37-9B55-85C411552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39C830-98B1-4379-A1E1-46DB5E80A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D7BE7-9650-4A16-8C4E-F6222299B202}"/>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6" name="Footer Placeholder 5">
            <a:extLst>
              <a:ext uri="{FF2B5EF4-FFF2-40B4-BE49-F238E27FC236}">
                <a16:creationId xmlns:a16="http://schemas.microsoft.com/office/drawing/2014/main" id="{4F4660B7-3770-40B8-8AE3-592B90B79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F97B7-86B7-4BF0-BB15-451D50AE07AA}"/>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136876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F6E2-AAC5-4250-A744-B7712711B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BD3B5-F800-453E-85B1-910AF4534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68B11-42C3-4A1D-B5C3-76D20FA38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A5074-ED27-4923-B869-8DD82B4094DC}"/>
              </a:ext>
            </a:extLst>
          </p:cNvPr>
          <p:cNvSpPr>
            <a:spLocks noGrp="1"/>
          </p:cNvSpPr>
          <p:nvPr>
            <p:ph type="dt" sz="half" idx="10"/>
          </p:nvPr>
        </p:nvSpPr>
        <p:spPr/>
        <p:txBody>
          <a:bodyPr/>
          <a:lstStyle/>
          <a:p>
            <a:fld id="{20E0D816-F2FD-4CEC-8F06-61FFD8638FC3}" type="datetimeFigureOut">
              <a:rPr lang="en-US" smtClean="0"/>
              <a:t>6/8/2020</a:t>
            </a:fld>
            <a:endParaRPr lang="en-US"/>
          </a:p>
        </p:txBody>
      </p:sp>
      <p:sp>
        <p:nvSpPr>
          <p:cNvPr id="6" name="Footer Placeholder 5">
            <a:extLst>
              <a:ext uri="{FF2B5EF4-FFF2-40B4-BE49-F238E27FC236}">
                <a16:creationId xmlns:a16="http://schemas.microsoft.com/office/drawing/2014/main" id="{9681839A-3293-4844-827E-9C69C42DF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1BA31-E32D-44B4-9165-CC2F2678A499}"/>
              </a:ext>
            </a:extLst>
          </p:cNvPr>
          <p:cNvSpPr>
            <a:spLocks noGrp="1"/>
          </p:cNvSpPr>
          <p:nvPr>
            <p:ph type="sldNum" sz="quarter" idx="12"/>
          </p:nvPr>
        </p:nvSpPr>
        <p:spPr/>
        <p:txBody>
          <a:bodyPr/>
          <a:lstStyle/>
          <a:p>
            <a:fld id="{EEEF5A58-3277-4397-88AC-EE9476221EC6}" type="slidenum">
              <a:rPr lang="en-US" smtClean="0"/>
              <a:t>‹#›</a:t>
            </a:fld>
            <a:endParaRPr lang="en-US"/>
          </a:p>
        </p:txBody>
      </p:sp>
    </p:spTree>
    <p:extLst>
      <p:ext uri="{BB962C8B-B14F-4D97-AF65-F5344CB8AC3E}">
        <p14:creationId xmlns:p14="http://schemas.microsoft.com/office/powerpoint/2010/main" val="84621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3409F-C2F7-4C46-8DF0-64E87053B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FBC95-C992-46BC-A80B-E67865D88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50A65-8747-4AFB-A60F-116F61457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0D816-F2FD-4CEC-8F06-61FFD8638FC3}" type="datetimeFigureOut">
              <a:rPr lang="en-US" smtClean="0"/>
              <a:t>6/8/2020</a:t>
            </a:fld>
            <a:endParaRPr lang="en-US"/>
          </a:p>
        </p:txBody>
      </p:sp>
      <p:sp>
        <p:nvSpPr>
          <p:cNvPr id="5" name="Footer Placeholder 4">
            <a:extLst>
              <a:ext uri="{FF2B5EF4-FFF2-40B4-BE49-F238E27FC236}">
                <a16:creationId xmlns:a16="http://schemas.microsoft.com/office/drawing/2014/main" id="{DDC75D54-5971-4023-8108-6C817F40A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BF90F-2A59-4BEA-BFB2-CD9625E25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F5A58-3277-4397-88AC-EE9476221EC6}" type="slidenum">
              <a:rPr lang="en-US" smtClean="0"/>
              <a:t>‹#›</a:t>
            </a:fld>
            <a:endParaRPr lang="en-US"/>
          </a:p>
        </p:txBody>
      </p:sp>
    </p:spTree>
    <p:extLst>
      <p:ext uri="{BB962C8B-B14F-4D97-AF65-F5344CB8AC3E}">
        <p14:creationId xmlns:p14="http://schemas.microsoft.com/office/powerpoint/2010/main" val="3817775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05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397473649"/>
      </p:ext>
    </p:extLst>
  </p:cSld>
  <p:clrMap bg1="lt1" tx1="dk1" bg2="lt2" tx2="dk2" accent1="accent1" accent2="accent2" accent3="accent3" accent4="accent4" accent5="accent5" accent6="accent6" hlink="hlink" folHlink="folHlink"/>
  <p:sldLayoutIdLst>
    <p:sldLayoutId id="2147483663" r:id="rId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eligibility.sc.egov.usda.gov/eligibility/welcomeAction.do"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Family Housing Direct Program</a:t>
            </a:r>
          </a:p>
        </p:txBody>
      </p:sp>
      <p:sp>
        <p:nvSpPr>
          <p:cNvPr id="3" name="Text Placeholder 2"/>
          <p:cNvSpPr>
            <a:spLocks noGrp="1"/>
          </p:cNvSpPr>
          <p:nvPr>
            <p:ph type="body" idx="1"/>
          </p:nvPr>
        </p:nvSpPr>
        <p:spPr/>
        <p:txBody>
          <a:bodyPr/>
          <a:lstStyle/>
          <a:p>
            <a:r>
              <a:rPr lang="en-US" dirty="0"/>
              <a:t>USDA Rural Development</a:t>
            </a:r>
          </a:p>
        </p:txBody>
      </p:sp>
    </p:spTree>
    <p:extLst>
      <p:ext uri="{BB962C8B-B14F-4D97-AF65-F5344CB8AC3E}">
        <p14:creationId xmlns:p14="http://schemas.microsoft.com/office/powerpoint/2010/main" val="102784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504 Loan Program</a:t>
            </a:r>
          </a:p>
        </p:txBody>
      </p:sp>
      <p:sp>
        <p:nvSpPr>
          <p:cNvPr id="3" name="Text Placeholder 2"/>
          <p:cNvSpPr>
            <a:spLocks noGrp="1"/>
          </p:cNvSpPr>
          <p:nvPr>
            <p:ph type="body" idx="1"/>
          </p:nvPr>
        </p:nvSpPr>
        <p:spPr/>
        <p:txBody>
          <a:bodyPr/>
          <a:lstStyle/>
          <a:p>
            <a:r>
              <a:rPr lang="en-US" sz="3500" dirty="0"/>
              <a:t>Loan Amounts:</a:t>
            </a:r>
          </a:p>
        </p:txBody>
      </p:sp>
      <p:sp>
        <p:nvSpPr>
          <p:cNvPr id="4" name="Content Placeholder 3"/>
          <p:cNvSpPr>
            <a:spLocks noGrp="1"/>
          </p:cNvSpPr>
          <p:nvPr>
            <p:ph sz="half" idx="2"/>
          </p:nvPr>
        </p:nvSpPr>
        <p:spPr/>
        <p:txBody>
          <a:bodyPr/>
          <a:lstStyle/>
          <a:p>
            <a:r>
              <a:rPr lang="en-US" sz="2500" dirty="0"/>
              <a:t>The maximum outstanding loan balance is $40,000.  There is no lifetime maximum in this program.  Subsequent loans are available if the loan is paid down below $40,000.</a:t>
            </a:r>
          </a:p>
          <a:p>
            <a:pPr marL="0" indent="0">
              <a:buNone/>
            </a:pPr>
            <a:endParaRPr lang="en-US" sz="2500" dirty="0"/>
          </a:p>
          <a:p>
            <a:r>
              <a:rPr lang="en-US" sz="2500" dirty="0"/>
              <a:t>We do encourage leveraging with funds from other sources and our 504 Grant Program.</a:t>
            </a:r>
          </a:p>
          <a:p>
            <a:endParaRPr lang="en-US" sz="2500" dirty="0"/>
          </a:p>
          <a:p>
            <a:endParaRPr lang="en-US" sz="2500" dirty="0"/>
          </a:p>
        </p:txBody>
      </p:sp>
    </p:spTree>
    <p:extLst>
      <p:ext uri="{BB962C8B-B14F-4D97-AF65-F5344CB8AC3E}">
        <p14:creationId xmlns:p14="http://schemas.microsoft.com/office/powerpoint/2010/main" val="38532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504 Loan Program</a:t>
            </a:r>
          </a:p>
        </p:txBody>
      </p:sp>
      <p:sp>
        <p:nvSpPr>
          <p:cNvPr id="3" name="Text Placeholder 2"/>
          <p:cNvSpPr>
            <a:spLocks noGrp="1"/>
          </p:cNvSpPr>
          <p:nvPr>
            <p:ph type="body" idx="1"/>
          </p:nvPr>
        </p:nvSpPr>
        <p:spPr/>
        <p:txBody>
          <a:bodyPr/>
          <a:lstStyle/>
          <a:p>
            <a:r>
              <a:rPr lang="en-US" sz="3500" dirty="0"/>
              <a:t>Security Requirements</a:t>
            </a:r>
          </a:p>
        </p:txBody>
      </p:sp>
      <p:sp>
        <p:nvSpPr>
          <p:cNvPr id="4" name="Content Placeholder 3"/>
          <p:cNvSpPr>
            <a:spLocks noGrp="1"/>
          </p:cNvSpPr>
          <p:nvPr>
            <p:ph sz="half" idx="2"/>
          </p:nvPr>
        </p:nvSpPr>
        <p:spPr>
          <a:xfrm>
            <a:off x="839788" y="2472369"/>
            <a:ext cx="8215002" cy="3684588"/>
          </a:xfrm>
        </p:spPr>
        <p:txBody>
          <a:bodyPr/>
          <a:lstStyle/>
          <a:p>
            <a:r>
              <a:rPr lang="en-US" sz="2500" dirty="0"/>
              <a:t>Loans of $7,499 or less require a promissory note only.</a:t>
            </a:r>
          </a:p>
          <a:p>
            <a:r>
              <a:rPr lang="en-US" sz="2500" dirty="0"/>
              <a:t>Loans of $7,500 to 14,999 require a promissory note and mortgage</a:t>
            </a:r>
          </a:p>
          <a:p>
            <a:r>
              <a:rPr lang="en-US" sz="2500" dirty="0"/>
              <a:t>Loans of $15,000 to $24,999 require note, mortgage, and escrow for taxes/insurance. </a:t>
            </a:r>
          </a:p>
          <a:p>
            <a:r>
              <a:rPr lang="en-US" sz="2500" dirty="0"/>
              <a:t>Loans great than $25,000 require a promissory note, mortgage, escrow for taxes / insurance,  and title insurance.  </a:t>
            </a:r>
          </a:p>
        </p:txBody>
      </p:sp>
    </p:spTree>
    <p:extLst>
      <p:ext uri="{BB962C8B-B14F-4D97-AF65-F5344CB8AC3E}">
        <p14:creationId xmlns:p14="http://schemas.microsoft.com/office/powerpoint/2010/main" val="78470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6C29BC4-15FD-4F92-B9D6-24684FFF874F}"/>
              </a:ext>
            </a:extLst>
          </p:cNvPr>
          <p:cNvSpPr>
            <a:spLocks noGrp="1"/>
          </p:cNvSpPr>
          <p:nvPr>
            <p:ph sz="half" idx="4294967295"/>
          </p:nvPr>
        </p:nvSpPr>
        <p:spPr>
          <a:xfrm>
            <a:off x="275208" y="416742"/>
            <a:ext cx="11505459" cy="6215062"/>
          </a:xfrm>
        </p:spPr>
        <p:txBody>
          <a:bodyPr>
            <a:normAutofit fontScale="92500" lnSpcReduction="10000"/>
          </a:bodyPr>
          <a:lstStyle/>
          <a:p>
            <a:pPr marL="0" indent="0" algn="ctr">
              <a:buNone/>
            </a:pPr>
            <a:r>
              <a:rPr lang="en-US" dirty="0">
                <a:latin typeface="Britannic Bold" panose="020B0903060703020204" pitchFamily="34" charset="0"/>
              </a:rPr>
              <a:t>Please feel free to contact the Paw </a:t>
            </a:r>
            <a:r>
              <a:rPr lang="en-US" dirty="0" err="1">
                <a:latin typeface="Britannic Bold" panose="020B0903060703020204" pitchFamily="34" charset="0"/>
              </a:rPr>
              <a:t>Paw</a:t>
            </a:r>
            <a:r>
              <a:rPr lang="en-US" dirty="0">
                <a:latin typeface="Britannic Bold" panose="020B0903060703020204" pitchFamily="34" charset="0"/>
              </a:rPr>
              <a:t> Office at 269-657-7055 Ext. #4</a:t>
            </a:r>
          </a:p>
          <a:p>
            <a:pPr marL="0" indent="0" algn="ctr">
              <a:buNone/>
            </a:pPr>
            <a:endParaRPr lang="en-US" dirty="0">
              <a:latin typeface="Britannic Bold" panose="020B0903060703020204" pitchFamily="34" charset="0"/>
            </a:endParaRPr>
          </a:p>
          <a:p>
            <a:pPr marL="0" indent="0" algn="ctr">
              <a:buNone/>
            </a:pPr>
            <a:r>
              <a:rPr lang="en-US" dirty="0">
                <a:latin typeface="Britannic Bold" panose="020B0903060703020204" pitchFamily="34" charset="0"/>
              </a:rPr>
              <a:t>Our office staff will conduct a telephone interview and ask basic questions regarding your monthly income and monthly debts.</a:t>
            </a:r>
          </a:p>
          <a:p>
            <a:pPr marL="0" indent="0" algn="ctr">
              <a:buNone/>
            </a:pPr>
            <a:endParaRPr lang="en-US" dirty="0">
              <a:latin typeface="Britannic Bold" panose="020B0903060703020204" pitchFamily="34" charset="0"/>
            </a:endParaRPr>
          </a:p>
          <a:p>
            <a:pPr marL="0" indent="0" algn="ctr">
              <a:buNone/>
            </a:pPr>
            <a:r>
              <a:rPr lang="en-US" dirty="0">
                <a:latin typeface="Britannic Bold" panose="020B0903060703020204" pitchFamily="34" charset="0"/>
              </a:rPr>
              <a:t>Some of the other items that we will need are as follows:</a:t>
            </a:r>
          </a:p>
          <a:p>
            <a:pPr algn="ctr"/>
            <a:r>
              <a:rPr lang="en-US" dirty="0">
                <a:latin typeface="Britannic Bold" panose="020B0903060703020204" pitchFamily="34" charset="0"/>
              </a:rPr>
              <a:t>Mortgage Payment—Are taxes and insurance escrowed?</a:t>
            </a:r>
          </a:p>
          <a:p>
            <a:pPr algn="ctr"/>
            <a:r>
              <a:rPr lang="en-US" dirty="0">
                <a:latin typeface="Britannic Bold" panose="020B0903060703020204" pitchFamily="34" charset="0"/>
              </a:rPr>
              <a:t>Annual amount of property taxes and insurance</a:t>
            </a:r>
          </a:p>
          <a:p>
            <a:pPr algn="ctr"/>
            <a:r>
              <a:rPr lang="en-US" dirty="0">
                <a:latin typeface="Britannic Bold" panose="020B0903060703020204" pitchFamily="34" charset="0"/>
              </a:rPr>
              <a:t>State Equalized Value (SEV) of the property</a:t>
            </a:r>
          </a:p>
          <a:p>
            <a:pPr algn="ctr"/>
            <a:r>
              <a:rPr lang="en-US" dirty="0">
                <a:latin typeface="Britannic Bold" panose="020B0903060703020204" pitchFamily="34" charset="0"/>
              </a:rPr>
              <a:t>Year the home was constructed</a:t>
            </a:r>
          </a:p>
          <a:p>
            <a:pPr algn="ctr"/>
            <a:r>
              <a:rPr lang="en-US" dirty="0">
                <a:latin typeface="Britannic Bold" panose="020B0903060703020204" pitchFamily="34" charset="0"/>
              </a:rPr>
              <a:t>Names of individuals on the Deed/Mortgage to the home</a:t>
            </a:r>
          </a:p>
          <a:p>
            <a:pPr algn="ctr"/>
            <a:r>
              <a:rPr lang="en-US" dirty="0">
                <a:latin typeface="Britannic Bold" panose="020B0903060703020204" pitchFamily="34" charset="0"/>
              </a:rPr>
              <a:t>Type and estimate amount of repairs needed</a:t>
            </a:r>
          </a:p>
          <a:p>
            <a:pPr algn="ctr"/>
            <a:r>
              <a:rPr lang="en-US" dirty="0">
                <a:latin typeface="Britannic Bold" panose="020B0903060703020204" pitchFamily="34" charset="0"/>
                <a:hlinkClick r:id="rId2"/>
              </a:rPr>
              <a:t>https://eligibility.sc.egov.usda.gov/eligibility/welcomeAction.do</a:t>
            </a:r>
            <a:endParaRPr lang="en-US" dirty="0">
              <a:latin typeface="Britannic Bold" panose="020B0903060703020204" pitchFamily="34" charset="0"/>
            </a:endParaRPr>
          </a:p>
          <a:p>
            <a:pPr marL="0" indent="0" algn="ctr">
              <a:buNone/>
            </a:pPr>
            <a:r>
              <a:rPr lang="en-US" dirty="0">
                <a:latin typeface="Britannic Bold" panose="020B0903060703020204" pitchFamily="34" charset="0"/>
              </a:rPr>
              <a:t>**Is property located in an eligible area (use the web address above)</a:t>
            </a: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p:txBody>
      </p:sp>
    </p:spTree>
    <p:extLst>
      <p:ext uri="{BB962C8B-B14F-4D97-AF65-F5344CB8AC3E}">
        <p14:creationId xmlns:p14="http://schemas.microsoft.com/office/powerpoint/2010/main" val="133278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9E85FA-ECB8-4E3D-BDA4-EEA22075B7DB}"/>
              </a:ext>
            </a:extLst>
          </p:cNvPr>
          <p:cNvSpPr/>
          <p:nvPr/>
        </p:nvSpPr>
        <p:spPr>
          <a:xfrm>
            <a:off x="1272466" y="1703124"/>
            <a:ext cx="4347099" cy="2031325"/>
          </a:xfrm>
          <a:prstGeom prst="rect">
            <a:avLst/>
          </a:prstGeom>
          <a:ln w="28575">
            <a:solidFill>
              <a:schemeClr val="tx1"/>
            </a:solidFill>
          </a:ln>
        </p:spPr>
        <p:txBody>
          <a:bodyPr wrap="square">
            <a:spAutoFit/>
          </a:bodyPr>
          <a:lstStyle/>
          <a:p>
            <a:endParaRPr lang="en-US" dirty="0"/>
          </a:p>
          <a:p>
            <a:pPr algn="ctr"/>
            <a:r>
              <a:rPr lang="en-US" dirty="0"/>
              <a:t>504 1% LOAN</a:t>
            </a:r>
          </a:p>
          <a:p>
            <a:pPr algn="ctr"/>
            <a:r>
              <a:rPr lang="en-US" dirty="0"/>
              <a:t>INCOME LIMIT PER FAMILY SIZE</a:t>
            </a:r>
          </a:p>
          <a:p>
            <a:pPr algn="ctr"/>
            <a:endParaRPr lang="en-US" dirty="0"/>
          </a:p>
          <a:p>
            <a:r>
              <a:rPr lang="en-US" dirty="0"/>
              <a:t>    FAMILY SIZE 	    1 – 4	           5—8</a:t>
            </a:r>
          </a:p>
          <a:p>
            <a:r>
              <a:rPr lang="en-US" dirty="0"/>
              <a:t> 		  $39,500         $52,150</a:t>
            </a:r>
          </a:p>
          <a:p>
            <a:endParaRPr lang="en-US" dirty="0"/>
          </a:p>
        </p:txBody>
      </p:sp>
      <p:sp>
        <p:nvSpPr>
          <p:cNvPr id="4" name="Rectangle 3">
            <a:extLst>
              <a:ext uri="{FF2B5EF4-FFF2-40B4-BE49-F238E27FC236}">
                <a16:creationId xmlns:a16="http://schemas.microsoft.com/office/drawing/2014/main" id="{8E8843B0-2851-47C4-A656-0FCD8891FFAB}"/>
              </a:ext>
            </a:extLst>
          </p:cNvPr>
          <p:cNvSpPr/>
          <p:nvPr/>
        </p:nvSpPr>
        <p:spPr>
          <a:xfrm>
            <a:off x="5788241" y="1680436"/>
            <a:ext cx="5131293" cy="2031325"/>
          </a:xfrm>
          <a:prstGeom prst="rect">
            <a:avLst/>
          </a:prstGeom>
          <a:ln w="28575">
            <a:solidFill>
              <a:schemeClr val="tx1"/>
            </a:solidFill>
          </a:ln>
        </p:spPr>
        <p:txBody>
          <a:bodyPr wrap="square">
            <a:spAutoFit/>
          </a:bodyPr>
          <a:lstStyle/>
          <a:p>
            <a:pPr algn="ctr"/>
            <a:r>
              <a:rPr lang="en-US" dirty="0"/>
              <a:t>504 GRANT (62 or older)</a:t>
            </a:r>
          </a:p>
          <a:p>
            <a:pPr algn="ctr"/>
            <a:r>
              <a:rPr lang="en-US" dirty="0"/>
              <a:t>INCOME LIMIT PER FAMILY SIZE</a:t>
            </a:r>
          </a:p>
          <a:p>
            <a:pPr algn="ctr"/>
            <a:endParaRPr lang="en-US" dirty="0"/>
          </a:p>
          <a:p>
            <a:r>
              <a:rPr lang="en-US" dirty="0"/>
              <a:t>FAMILY SIZE     1               2                 3                   4</a:t>
            </a:r>
          </a:p>
          <a:p>
            <a:r>
              <a:rPr lang="fi-FI" dirty="0"/>
              <a:t>                   $16,600    $18,950     $21,350     $23,700</a:t>
            </a:r>
          </a:p>
          <a:p>
            <a:endParaRPr lang="fi-FI" dirty="0"/>
          </a:p>
          <a:p>
            <a:endParaRPr lang="en-US" dirty="0"/>
          </a:p>
        </p:txBody>
      </p:sp>
      <p:sp>
        <p:nvSpPr>
          <p:cNvPr id="5" name="TextBox 4">
            <a:extLst>
              <a:ext uri="{FF2B5EF4-FFF2-40B4-BE49-F238E27FC236}">
                <a16:creationId xmlns:a16="http://schemas.microsoft.com/office/drawing/2014/main" id="{FBC7F50A-876A-4763-B642-7056A9AD15CA}"/>
              </a:ext>
            </a:extLst>
          </p:cNvPr>
          <p:cNvSpPr txBox="1"/>
          <p:nvPr/>
        </p:nvSpPr>
        <p:spPr>
          <a:xfrm>
            <a:off x="9072979" y="2718787"/>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7C502E83-713B-46B7-A668-2227C14E6766}"/>
              </a:ext>
            </a:extLst>
          </p:cNvPr>
          <p:cNvSpPr txBox="1"/>
          <p:nvPr/>
        </p:nvSpPr>
        <p:spPr>
          <a:xfrm>
            <a:off x="3446015" y="887767"/>
            <a:ext cx="5511554" cy="461665"/>
          </a:xfrm>
          <a:prstGeom prst="rect">
            <a:avLst/>
          </a:prstGeom>
          <a:noFill/>
        </p:spPr>
        <p:txBody>
          <a:bodyPr wrap="square" rtlCol="0">
            <a:spAutoFit/>
          </a:bodyPr>
          <a:lstStyle/>
          <a:p>
            <a:pPr algn="ctr"/>
            <a:r>
              <a:rPr lang="en-US" sz="2400" b="1" dirty="0"/>
              <a:t>Income Limits for Kalamazoo County</a:t>
            </a:r>
          </a:p>
        </p:txBody>
      </p:sp>
      <p:sp>
        <p:nvSpPr>
          <p:cNvPr id="7" name="TextBox 6">
            <a:extLst>
              <a:ext uri="{FF2B5EF4-FFF2-40B4-BE49-F238E27FC236}">
                <a16:creationId xmlns:a16="http://schemas.microsoft.com/office/drawing/2014/main" id="{7D18F755-F05C-46CD-B10E-2620905805C7}"/>
              </a:ext>
            </a:extLst>
          </p:cNvPr>
          <p:cNvSpPr txBox="1"/>
          <p:nvPr/>
        </p:nvSpPr>
        <p:spPr>
          <a:xfrm>
            <a:off x="3284738" y="4367814"/>
            <a:ext cx="5885895" cy="830997"/>
          </a:xfrm>
          <a:prstGeom prst="rect">
            <a:avLst/>
          </a:prstGeom>
          <a:noFill/>
        </p:spPr>
        <p:txBody>
          <a:bodyPr wrap="square" rtlCol="0">
            <a:spAutoFit/>
          </a:bodyPr>
          <a:lstStyle/>
          <a:p>
            <a:pPr algn="ctr"/>
            <a:r>
              <a:rPr lang="en-US" sz="1600" b="1"/>
              <a:t>**If </a:t>
            </a:r>
            <a:r>
              <a:rPr lang="en-US" sz="1600" b="1" dirty="0"/>
              <a:t>the individual’s income exceeds</a:t>
            </a:r>
          </a:p>
          <a:p>
            <a:pPr algn="ctr"/>
            <a:r>
              <a:rPr lang="en-US" sz="1600" b="1" dirty="0"/>
              <a:t>The above amount for a loan….could possibly qualify for our 502 Repair Loan Program at the current interest rate</a:t>
            </a:r>
          </a:p>
        </p:txBody>
      </p:sp>
    </p:spTree>
    <p:extLst>
      <p:ext uri="{BB962C8B-B14F-4D97-AF65-F5344CB8AC3E}">
        <p14:creationId xmlns:p14="http://schemas.microsoft.com/office/powerpoint/2010/main" val="204680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41D8-3823-4EBE-85C7-1222E5E404BC}"/>
              </a:ext>
            </a:extLst>
          </p:cNvPr>
          <p:cNvSpPr>
            <a:spLocks noGrp="1"/>
          </p:cNvSpPr>
          <p:nvPr>
            <p:ph type="ctrTitle"/>
          </p:nvPr>
        </p:nvSpPr>
        <p:spPr/>
        <p:txBody>
          <a:bodyPr>
            <a:normAutofit fontScale="90000"/>
          </a:bodyPr>
          <a:lstStyle/>
          <a:p>
            <a:r>
              <a:rPr lang="en-US" dirty="0"/>
              <a:t>USDA, RURAL DEVELOPMENT REPAIR PROGRAM ASSISTANCE</a:t>
            </a:r>
          </a:p>
        </p:txBody>
      </p:sp>
      <p:sp>
        <p:nvSpPr>
          <p:cNvPr id="3" name="Subtitle 2">
            <a:extLst>
              <a:ext uri="{FF2B5EF4-FFF2-40B4-BE49-F238E27FC236}">
                <a16:creationId xmlns:a16="http://schemas.microsoft.com/office/drawing/2014/main" id="{5E043652-7965-456B-A582-861B24EF709A}"/>
              </a:ext>
            </a:extLst>
          </p:cNvPr>
          <p:cNvSpPr>
            <a:spLocks noGrp="1"/>
          </p:cNvSpPr>
          <p:nvPr>
            <p:ph type="subTitle" idx="1"/>
          </p:nvPr>
        </p:nvSpPr>
        <p:spPr>
          <a:xfrm>
            <a:off x="1524000" y="3602037"/>
            <a:ext cx="9144000" cy="2026405"/>
          </a:xfrm>
        </p:spPr>
        <p:txBody>
          <a:bodyPr/>
          <a:lstStyle/>
          <a:p>
            <a:r>
              <a:rPr lang="en-US" dirty="0"/>
              <a:t>Laura B Weeden, Area Specialist</a:t>
            </a:r>
          </a:p>
          <a:p>
            <a:r>
              <a:rPr lang="en-US" dirty="0"/>
              <a:t>1035 E Michigan Avenue Suite A</a:t>
            </a:r>
          </a:p>
          <a:p>
            <a:r>
              <a:rPr lang="en-US" dirty="0"/>
              <a:t>Paw </a:t>
            </a:r>
            <a:r>
              <a:rPr lang="en-US" dirty="0" err="1"/>
              <a:t>Paw</a:t>
            </a:r>
            <a:r>
              <a:rPr lang="en-US" dirty="0"/>
              <a:t>, MI  49079</a:t>
            </a:r>
          </a:p>
          <a:p>
            <a:r>
              <a:rPr lang="en-US" dirty="0"/>
              <a:t>Office Phone:  269-657-7055 Ext. 4</a:t>
            </a:r>
          </a:p>
        </p:txBody>
      </p:sp>
    </p:spTree>
    <p:extLst>
      <p:ext uri="{BB962C8B-B14F-4D97-AF65-F5344CB8AC3E}">
        <p14:creationId xmlns:p14="http://schemas.microsoft.com/office/powerpoint/2010/main" val="83629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32743"/>
            <a:ext cx="11349789" cy="1325563"/>
          </a:xfrm>
        </p:spPr>
        <p:txBody>
          <a:bodyPr/>
          <a:lstStyle/>
          <a:p>
            <a:pPr algn="ctr"/>
            <a:r>
              <a:rPr lang="en-US" sz="5000" b="1" dirty="0"/>
              <a:t>504 Grant Program</a:t>
            </a:r>
          </a:p>
        </p:txBody>
      </p:sp>
    </p:spTree>
    <p:extLst>
      <p:ext uri="{BB962C8B-B14F-4D97-AF65-F5344CB8AC3E}">
        <p14:creationId xmlns:p14="http://schemas.microsoft.com/office/powerpoint/2010/main" val="2709314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504 Grant Program</a:t>
            </a:r>
          </a:p>
        </p:txBody>
      </p:sp>
      <p:sp>
        <p:nvSpPr>
          <p:cNvPr id="3" name="Text Placeholder 2"/>
          <p:cNvSpPr>
            <a:spLocks noGrp="1"/>
          </p:cNvSpPr>
          <p:nvPr>
            <p:ph type="body" idx="1"/>
          </p:nvPr>
        </p:nvSpPr>
        <p:spPr/>
        <p:txBody>
          <a:bodyPr/>
          <a:lstStyle/>
          <a:p>
            <a:r>
              <a:rPr lang="en-US" sz="3500" dirty="0"/>
              <a:t>Eligibility Requirements:</a:t>
            </a:r>
          </a:p>
        </p:txBody>
      </p:sp>
      <p:sp>
        <p:nvSpPr>
          <p:cNvPr id="4" name="Content Placeholder 3"/>
          <p:cNvSpPr>
            <a:spLocks noGrp="1"/>
          </p:cNvSpPr>
          <p:nvPr>
            <p:ph sz="half" idx="2"/>
          </p:nvPr>
        </p:nvSpPr>
        <p:spPr/>
        <p:txBody>
          <a:bodyPr/>
          <a:lstStyle/>
          <a:p>
            <a:endParaRPr lang="en-US" sz="2500" dirty="0"/>
          </a:p>
          <a:p>
            <a:r>
              <a:rPr lang="en-US" sz="2500" dirty="0"/>
              <a:t>62 years of age or older</a:t>
            </a:r>
          </a:p>
          <a:p>
            <a:r>
              <a:rPr lang="en-US" sz="2500" dirty="0"/>
              <a:t>Unable to repay a 504 loan at 1% interest for 20 years</a:t>
            </a:r>
          </a:p>
          <a:p>
            <a:r>
              <a:rPr lang="en-US" sz="2500" dirty="0"/>
              <a:t>Provide evidence of ownership</a:t>
            </a:r>
          </a:p>
          <a:p>
            <a:r>
              <a:rPr lang="en-US" sz="2500" dirty="0"/>
              <a:t>Have adjusted income which meets our very low income guidelines</a:t>
            </a:r>
          </a:p>
        </p:txBody>
      </p:sp>
    </p:spTree>
    <p:extLst>
      <p:ext uri="{BB962C8B-B14F-4D97-AF65-F5344CB8AC3E}">
        <p14:creationId xmlns:p14="http://schemas.microsoft.com/office/powerpoint/2010/main" val="279057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504 Grant Program</a:t>
            </a:r>
          </a:p>
        </p:txBody>
      </p:sp>
      <p:sp>
        <p:nvSpPr>
          <p:cNvPr id="3" name="Text Placeholder 2"/>
          <p:cNvSpPr>
            <a:spLocks noGrp="1"/>
          </p:cNvSpPr>
          <p:nvPr>
            <p:ph type="body" idx="1"/>
          </p:nvPr>
        </p:nvSpPr>
        <p:spPr/>
        <p:txBody>
          <a:bodyPr/>
          <a:lstStyle/>
          <a:p>
            <a:r>
              <a:rPr lang="en-US" sz="3500" dirty="0"/>
              <a:t>What type of repairs can we finance?</a:t>
            </a:r>
          </a:p>
        </p:txBody>
      </p:sp>
      <p:sp>
        <p:nvSpPr>
          <p:cNvPr id="4" name="Content Placeholder 3"/>
          <p:cNvSpPr>
            <a:spLocks noGrp="1"/>
          </p:cNvSpPr>
          <p:nvPr>
            <p:ph sz="half" idx="2"/>
          </p:nvPr>
        </p:nvSpPr>
        <p:spPr/>
        <p:txBody>
          <a:bodyPr/>
          <a:lstStyle/>
          <a:p>
            <a:endParaRPr lang="en-US" sz="2500" dirty="0"/>
          </a:p>
          <a:p>
            <a:r>
              <a:rPr lang="en-US" sz="2500" dirty="0"/>
              <a:t>Grant funds must be used to remove health and safety hazards.</a:t>
            </a:r>
          </a:p>
          <a:p>
            <a:endParaRPr lang="en-US" sz="2500" dirty="0"/>
          </a:p>
          <a:p>
            <a:r>
              <a:rPr lang="en-US" sz="2500" dirty="0"/>
              <a:t>Typical examples: roof, septic system, well, heating system, insulation, windows, accommodations for a family member with a disability.</a:t>
            </a:r>
          </a:p>
          <a:p>
            <a:pPr marL="0" indent="0">
              <a:buNone/>
            </a:pPr>
            <a:endParaRPr lang="en-US" sz="2500" dirty="0"/>
          </a:p>
        </p:txBody>
      </p:sp>
    </p:spTree>
    <p:extLst>
      <p:ext uri="{BB962C8B-B14F-4D97-AF65-F5344CB8AC3E}">
        <p14:creationId xmlns:p14="http://schemas.microsoft.com/office/powerpoint/2010/main" val="291853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504 Grant Program</a:t>
            </a:r>
          </a:p>
        </p:txBody>
      </p:sp>
      <p:sp>
        <p:nvSpPr>
          <p:cNvPr id="3" name="Text Placeholder 2"/>
          <p:cNvSpPr>
            <a:spLocks noGrp="1"/>
          </p:cNvSpPr>
          <p:nvPr>
            <p:ph type="body" idx="1"/>
          </p:nvPr>
        </p:nvSpPr>
        <p:spPr/>
        <p:txBody>
          <a:bodyPr/>
          <a:lstStyle/>
          <a:p>
            <a:r>
              <a:rPr lang="en-US" sz="3500" dirty="0"/>
              <a:t>Grant Amounts:</a:t>
            </a:r>
          </a:p>
        </p:txBody>
      </p:sp>
      <p:sp>
        <p:nvSpPr>
          <p:cNvPr id="4" name="Content Placeholder 3"/>
          <p:cNvSpPr>
            <a:spLocks noGrp="1"/>
          </p:cNvSpPr>
          <p:nvPr>
            <p:ph sz="half" idx="2"/>
          </p:nvPr>
        </p:nvSpPr>
        <p:spPr/>
        <p:txBody>
          <a:bodyPr/>
          <a:lstStyle/>
          <a:p>
            <a:endParaRPr lang="en-US" sz="2500" dirty="0"/>
          </a:p>
          <a:p>
            <a:r>
              <a:rPr lang="en-US" sz="2500" dirty="0"/>
              <a:t>The lifetime maximum amount of grant funds is $10,000.</a:t>
            </a:r>
          </a:p>
          <a:p>
            <a:endParaRPr lang="en-US" sz="2500" dirty="0"/>
          </a:p>
          <a:p>
            <a:r>
              <a:rPr lang="en-US" sz="2500" dirty="0"/>
              <a:t>We do encourage leveraging with funds from other sources and our 504 loan program.</a:t>
            </a:r>
          </a:p>
          <a:p>
            <a:pPr marL="0" indent="0">
              <a:buNone/>
            </a:pPr>
            <a:endParaRPr lang="en-US" sz="2500" dirty="0"/>
          </a:p>
        </p:txBody>
      </p:sp>
    </p:spTree>
    <p:extLst>
      <p:ext uri="{BB962C8B-B14F-4D97-AF65-F5344CB8AC3E}">
        <p14:creationId xmlns:p14="http://schemas.microsoft.com/office/powerpoint/2010/main" val="190381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32743"/>
            <a:ext cx="11349789" cy="1325563"/>
          </a:xfrm>
        </p:spPr>
        <p:txBody>
          <a:bodyPr/>
          <a:lstStyle/>
          <a:p>
            <a:pPr algn="ctr"/>
            <a:r>
              <a:rPr lang="en-US" sz="5000" b="1" dirty="0"/>
              <a:t>504 Loan Program</a:t>
            </a:r>
          </a:p>
        </p:txBody>
      </p:sp>
    </p:spTree>
    <p:extLst>
      <p:ext uri="{BB962C8B-B14F-4D97-AF65-F5344CB8AC3E}">
        <p14:creationId xmlns:p14="http://schemas.microsoft.com/office/powerpoint/2010/main" val="951116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504 Loan Program</a:t>
            </a:r>
          </a:p>
        </p:txBody>
      </p:sp>
      <p:sp>
        <p:nvSpPr>
          <p:cNvPr id="3" name="Text Placeholder 2"/>
          <p:cNvSpPr>
            <a:spLocks noGrp="1"/>
          </p:cNvSpPr>
          <p:nvPr>
            <p:ph type="body" idx="1"/>
          </p:nvPr>
        </p:nvSpPr>
        <p:spPr/>
        <p:txBody>
          <a:bodyPr/>
          <a:lstStyle/>
          <a:p>
            <a:r>
              <a:rPr lang="en-US" sz="3500" dirty="0"/>
              <a:t>Eligibility Requirements:</a:t>
            </a:r>
          </a:p>
        </p:txBody>
      </p:sp>
      <p:sp>
        <p:nvSpPr>
          <p:cNvPr id="4" name="Content Placeholder 3"/>
          <p:cNvSpPr>
            <a:spLocks noGrp="1"/>
          </p:cNvSpPr>
          <p:nvPr>
            <p:ph sz="half" idx="2"/>
          </p:nvPr>
        </p:nvSpPr>
        <p:spPr/>
        <p:txBody>
          <a:bodyPr/>
          <a:lstStyle/>
          <a:p>
            <a:r>
              <a:rPr lang="en-US" sz="2500" dirty="0"/>
              <a:t>Show Repayment ability for 1% interest at 20 years</a:t>
            </a:r>
          </a:p>
          <a:p>
            <a:r>
              <a:rPr lang="en-US" sz="2500" dirty="0"/>
              <a:t>Provide evidence of ownership</a:t>
            </a:r>
          </a:p>
          <a:p>
            <a:r>
              <a:rPr lang="en-US" sz="2500" dirty="0"/>
              <a:t>Have adjusted income which meets our very low income guidelines</a:t>
            </a:r>
          </a:p>
          <a:p>
            <a:r>
              <a:rPr lang="en-US" sz="2500" dirty="0"/>
              <a:t>Good credit history</a:t>
            </a:r>
          </a:p>
        </p:txBody>
      </p:sp>
    </p:spTree>
    <p:extLst>
      <p:ext uri="{BB962C8B-B14F-4D97-AF65-F5344CB8AC3E}">
        <p14:creationId xmlns:p14="http://schemas.microsoft.com/office/powerpoint/2010/main" val="2435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504 Loan Program</a:t>
            </a:r>
          </a:p>
        </p:txBody>
      </p:sp>
      <p:sp>
        <p:nvSpPr>
          <p:cNvPr id="3" name="Text Placeholder 2"/>
          <p:cNvSpPr>
            <a:spLocks noGrp="1"/>
          </p:cNvSpPr>
          <p:nvPr>
            <p:ph type="body" idx="1"/>
          </p:nvPr>
        </p:nvSpPr>
        <p:spPr/>
        <p:txBody>
          <a:bodyPr/>
          <a:lstStyle/>
          <a:p>
            <a:r>
              <a:rPr lang="en-US" sz="3500" dirty="0"/>
              <a:t>What type of repairs can we finance?</a:t>
            </a:r>
          </a:p>
        </p:txBody>
      </p:sp>
      <p:sp>
        <p:nvSpPr>
          <p:cNvPr id="4" name="Content Placeholder 3"/>
          <p:cNvSpPr>
            <a:spLocks noGrp="1"/>
          </p:cNvSpPr>
          <p:nvPr>
            <p:ph sz="half" idx="2"/>
          </p:nvPr>
        </p:nvSpPr>
        <p:spPr/>
        <p:txBody>
          <a:bodyPr/>
          <a:lstStyle/>
          <a:p>
            <a:endParaRPr lang="en-US" sz="2500" dirty="0"/>
          </a:p>
          <a:p>
            <a:r>
              <a:rPr lang="en-US" sz="2500" dirty="0"/>
              <a:t>Loan funds may be used to remove health and safety hazards, or to improve/modernize a home.</a:t>
            </a:r>
          </a:p>
          <a:p>
            <a:endParaRPr lang="en-US" sz="2500" dirty="0"/>
          </a:p>
          <a:p>
            <a:r>
              <a:rPr lang="en-US" sz="2500" dirty="0"/>
              <a:t>Typical examples: roof, septic system, well, heating system, insulation, windows, accommodations for a family member with a disability.</a:t>
            </a:r>
          </a:p>
          <a:p>
            <a:pPr marL="0" indent="0">
              <a:buNone/>
            </a:pPr>
            <a:endParaRPr lang="en-US" sz="2500" dirty="0"/>
          </a:p>
        </p:txBody>
      </p:sp>
    </p:spTree>
    <p:extLst>
      <p:ext uri="{BB962C8B-B14F-4D97-AF65-F5344CB8AC3E}">
        <p14:creationId xmlns:p14="http://schemas.microsoft.com/office/powerpoint/2010/main" val="29712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tle Pag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A Template 2 61616 [Read-Only]" id="{60574E2A-7316-44EB-839D-8D0B9254714E}" vid="{C494FAF4-912A-410F-8746-863B36E452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1129</Words>
  <Application>Microsoft Office PowerPoint</Application>
  <PresentationFormat>Widescreen</PresentationFormat>
  <Paragraphs>122</Paragraphs>
  <Slides>13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Britannic Bold</vt:lpstr>
      <vt:lpstr>Calibri</vt:lpstr>
      <vt:lpstr>Calibri Light</vt:lpstr>
      <vt:lpstr>Times</vt:lpstr>
      <vt:lpstr>Office Theme</vt:lpstr>
      <vt:lpstr>Tittle Page Master</vt:lpstr>
      <vt:lpstr>Single Family Housing Direct Program</vt:lpstr>
      <vt:lpstr>USDA, RURAL DEVELOPMENT REPAIR PROGRAM ASSISTANCE</vt:lpstr>
      <vt:lpstr>504 Grant Program</vt:lpstr>
      <vt:lpstr>504 Grant Program</vt:lpstr>
      <vt:lpstr>504 Grant Program</vt:lpstr>
      <vt:lpstr>504 Grant Program</vt:lpstr>
      <vt:lpstr>504 Loan Program</vt:lpstr>
      <vt:lpstr>504 Loan Program</vt:lpstr>
      <vt:lpstr>504 Loan Program</vt:lpstr>
      <vt:lpstr>504 Loan Program</vt:lpstr>
      <vt:lpstr>504 Loan Program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RURAL DEVELOPMENT REPAIR PROGRAM ASSISTANCE</dc:title>
  <dc:creator>Weeden, Laura - RD, Paw Paw, MI</dc:creator>
  <cp:lastModifiedBy>Weeden, Laura - RD, Paw Paw, MI</cp:lastModifiedBy>
  <cp:revision>7</cp:revision>
  <dcterms:created xsi:type="dcterms:W3CDTF">2020-06-08T16:51:36Z</dcterms:created>
  <dcterms:modified xsi:type="dcterms:W3CDTF">2020-06-08T17:51:34Z</dcterms:modified>
</cp:coreProperties>
</file>